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63" r:id="rId3"/>
    <p:sldId id="264" r:id="rId4"/>
    <p:sldId id="257" r:id="rId5"/>
    <p:sldId id="265" r:id="rId6"/>
    <p:sldId id="266" r:id="rId7"/>
    <p:sldId id="267" r:id="rId8"/>
    <p:sldId id="268" r:id="rId9"/>
    <p:sldId id="269" r:id="rId10"/>
    <p:sldId id="271" r:id="rId11"/>
    <p:sldId id="262" r:id="rId12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241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9559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0759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6734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803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60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3806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8127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283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5526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5235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65C90-96AD-401B-BEAD-D3A7400FD41B}" type="datetimeFigureOut">
              <a:rPr lang="es-EC" smtClean="0"/>
              <a:t>01/02/2017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1324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49535" y="1448268"/>
            <a:ext cx="5904483" cy="2766528"/>
          </a:xfrm>
        </p:spPr>
        <p:txBody>
          <a:bodyPr>
            <a:normAutofit fontScale="90000"/>
          </a:bodyPr>
          <a:lstStyle/>
          <a:p>
            <a:pPr algn="ctr"/>
            <a:r>
              <a:rPr lang="es-ES" sz="8000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ES" sz="8000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dirty="0" smtClean="0">
                <a:solidFill>
                  <a:schemeClr val="bg1"/>
                </a:solidFill>
              </a:rPr>
              <a:t>  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en </a:t>
            </a:r>
            <a:r>
              <a:rPr lang="es-ES" dirty="0">
                <a:solidFill>
                  <a:schemeClr val="bg1"/>
                </a:solidFill>
              </a:rPr>
              <a:t>Python </a:t>
            </a:r>
            <a:endParaRPr lang="es-EC" sz="8000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27761" y="4214796"/>
            <a:ext cx="4239589" cy="1290654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DIANA BONILLA			</a:t>
            </a:r>
            <a:r>
              <a:rPr lang="es-ES" dirty="0">
                <a:solidFill>
                  <a:schemeClr val="bg1"/>
                </a:solidFill>
              </a:rPr>
              <a:t>VALERIA OCHOA</a:t>
            </a:r>
          </a:p>
          <a:p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     BRYAN PILATUÑA</a:t>
            </a:r>
            <a:r>
              <a:rPr lang="es-EC" dirty="0" smtClean="0">
                <a:solidFill>
                  <a:schemeClr val="bg1"/>
                </a:solidFill>
              </a:rPr>
              <a:t>			</a:t>
            </a:r>
            <a:r>
              <a:rPr lang="es-ES" dirty="0" smtClean="0">
                <a:solidFill>
                  <a:schemeClr val="bg1"/>
                </a:solidFill>
              </a:rPr>
              <a:t>BRYAN ESPAÑA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57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853" y="714374"/>
            <a:ext cx="5984669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9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>
                <a:solidFill>
                  <a:schemeClr val="bg1"/>
                </a:solidFill>
              </a:rPr>
              <a:t>IV. Puntaje</a:t>
            </a:r>
            <a:r>
              <a:rPr lang="es-EC" dirty="0" smtClean="0">
                <a:solidFill>
                  <a:schemeClr val="bg1"/>
                </a:solidFill>
              </a:rPr>
              <a:t/>
            </a:r>
            <a:br>
              <a:rPr lang="es-EC" dirty="0" smtClean="0">
                <a:solidFill>
                  <a:schemeClr val="bg1"/>
                </a:solidFill>
              </a:rPr>
            </a:b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C" sz="2400" dirty="0" smtClean="0">
                <a:solidFill>
                  <a:schemeClr val="bg1"/>
                </a:solidFill>
              </a:rPr>
              <a:t>Se determina de acuerdo al tiempo en el que el personaje se mantiene con vida y la culminación exitosa del nivel. </a:t>
            </a:r>
            <a:endParaRPr lang="es-EC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gif reloj digita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08" y="832022"/>
            <a:ext cx="3880021" cy="38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4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para gracias mario bro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38" l="0" r="100000">
                        <a14:foregroundMark x1="50000" y1="10326" x2="50333" y2="10326"/>
                        <a14:foregroundMark x1="13667" y1="67210" x2="12667" y2="71558"/>
                        <a14:foregroundMark x1="3667" y1="67935" x2="7333" y2="62500"/>
                        <a14:foregroundMark x1="62333" y1="10870" x2="54667" y2="7428"/>
                        <a14:foregroundMark x1="52333" y1="14312" x2="44333" y2="9058"/>
                        <a14:foregroundMark x1="54667" y1="6522" x2="45333" y2="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97" y="313827"/>
            <a:ext cx="3556615" cy="654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755822" y="292313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ES" sz="9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GRACIAS POR SU ATENCION </a:t>
            </a:r>
            <a:endParaRPr lang="es-E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7139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442" y="-154547"/>
            <a:ext cx="10515600" cy="1325563"/>
          </a:xfrm>
        </p:spPr>
        <p:txBody>
          <a:bodyPr/>
          <a:lstStyle/>
          <a:p>
            <a:r>
              <a:rPr lang="es-ES" dirty="0" smtClean="0"/>
              <a:t>CRONOGRAMA DE ACTIVIDADES</a:t>
            </a:r>
            <a:endParaRPr lang="es-EC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842693"/>
              </p:ext>
            </p:extLst>
          </p:nvPr>
        </p:nvGraphicFramePr>
        <p:xfrm>
          <a:off x="425001" y="887631"/>
          <a:ext cx="9710676" cy="5892135"/>
        </p:xfrm>
        <a:graphic>
          <a:graphicData uri="http://schemas.openxmlformats.org/drawingml/2006/table">
            <a:tbl>
              <a:tblPr/>
              <a:tblGrid>
                <a:gridCol w="1078964"/>
                <a:gridCol w="1078964"/>
                <a:gridCol w="1078964"/>
                <a:gridCol w="1078964"/>
                <a:gridCol w="1078964"/>
                <a:gridCol w="1078964"/>
                <a:gridCol w="1078964"/>
                <a:gridCol w="1078964"/>
                <a:gridCol w="1078964"/>
              </a:tblGrid>
              <a:tr h="74215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Semanas: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17487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Actividades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Inicio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913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Realización propuesta del proyecto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04-ene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10-ene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126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Interface del juego y funcionamiento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12-ene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17-ene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126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Configurar botones y funcionamiento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19-ene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24-ene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126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Prueba de sonidos y funcionamiento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26-ene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31-ene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7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Crear el ejecutable 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02-feb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08-feb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913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Informe  y presentación final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09-feb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14-feb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192" marR="4192" marT="41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52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Organización</a:t>
            </a:r>
            <a:endParaRPr lang="es-EC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87260"/>
              </p:ext>
            </p:extLst>
          </p:nvPr>
        </p:nvGraphicFramePr>
        <p:xfrm>
          <a:off x="223976" y="1651626"/>
          <a:ext cx="11320531" cy="4527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48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163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932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445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154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10768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Nombres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571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Actividades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Diana Bonilla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Bryan España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Valeria Ochoa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Bryan Pilatuña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Informe de la propuesta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la propuesta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Animación 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objetos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Detección 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colisiones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Sonido de eventos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Sonido de fondo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Puntaje de 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eventos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Puntaje total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21537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Registro de puntaje en un archivo plano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21537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Pantalla de 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menú(empezar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puntajes)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Creación ejecutable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Informe final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30%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21307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25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327855" y="732448"/>
            <a:ext cx="4956101" cy="509954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s-EC" dirty="0" smtClean="0">
                <a:solidFill>
                  <a:schemeClr val="bg1"/>
                </a:solidFill>
              </a:rPr>
              <a:t>Interfaz y Movimiento</a:t>
            </a:r>
            <a:r>
              <a:rPr lang="es-EC" dirty="0">
                <a:solidFill>
                  <a:schemeClr val="bg1"/>
                </a:solidFill>
              </a:rPr>
              <a:t/>
            </a:r>
            <a:br>
              <a:rPr lang="es-EC" dirty="0">
                <a:solidFill>
                  <a:schemeClr val="bg1"/>
                </a:solidFill>
              </a:rPr>
            </a:br>
            <a:r>
              <a:rPr lang="es-EC" dirty="0" smtClean="0">
                <a:solidFill>
                  <a:schemeClr val="bg1"/>
                </a:solidFill>
              </a:rPr>
              <a:t>a</a:t>
            </a:r>
            <a:r>
              <a:rPr lang="es-EC" dirty="0">
                <a:solidFill>
                  <a:schemeClr val="bg1"/>
                </a:solidFill>
              </a:rPr>
              <a:t>)</a:t>
            </a:r>
            <a:r>
              <a:rPr lang="es-EC" dirty="0" smtClean="0">
                <a:solidFill>
                  <a:schemeClr val="bg1"/>
                </a:solidFill>
              </a:rPr>
              <a:t> Animación de objetos </a:t>
            </a: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type="body" sz="half" idx="2"/>
          </p:nvPr>
        </p:nvSpPr>
        <p:spPr>
          <a:xfrm>
            <a:off x="685043" y="1761149"/>
            <a:ext cx="3932237" cy="3811588"/>
          </a:xfrm>
        </p:spPr>
        <p:txBody>
          <a:bodyPr>
            <a:normAutofit/>
          </a:bodyPr>
          <a:lstStyle/>
          <a:p>
            <a:pPr algn="just"/>
            <a:r>
              <a:rPr lang="es-EC" sz="2800" dirty="0" smtClean="0">
                <a:solidFill>
                  <a:schemeClr val="bg1"/>
                </a:solidFill>
              </a:rPr>
              <a:t>Es la t</a:t>
            </a:r>
            <a:r>
              <a:rPr lang="es-EC" sz="2800" cap="none" dirty="0" smtClean="0">
                <a:solidFill>
                  <a:schemeClr val="bg1"/>
                </a:solidFill>
              </a:rPr>
              <a:t>écnica de movimiento que se aplica sobre un elemento o individuo. En este caso es el movimiento aplicado a nuestro personaje principal el cual es Mario y a su enemigo. </a:t>
            </a:r>
            <a:endParaRPr lang="es-EC" sz="2800" cap="none" dirty="0">
              <a:solidFill>
                <a:schemeClr val="bg1"/>
              </a:solidFill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2"/>
          <a:srcRect l="-533" t="-2451" r="533" b="18074"/>
          <a:stretch/>
        </p:blipFill>
        <p:spPr>
          <a:xfrm>
            <a:off x="8382535" y="27883"/>
            <a:ext cx="3104387" cy="2278965"/>
          </a:xfrm>
          <a:prstGeom prst="rect">
            <a:avLst/>
          </a:prstGeom>
        </p:spPr>
      </p:pic>
      <p:pic>
        <p:nvPicPr>
          <p:cNvPr id="1040" name="Picture 16" descr="Imagen relacionada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6500" l="18250" r="73500">
                        <a14:foregroundMark x1="29750" y1="40750" x2="26250" y2="34500"/>
                        <a14:foregroundMark x1="29750" y1="29250" x2="29750" y2="36750"/>
                        <a14:foregroundMark x1="29750" y1="27250" x2="29250" y2="28250"/>
                        <a14:foregroundMark x1="43500" y1="8750" x2="44250" y2="10000"/>
                        <a14:foregroundMark x1="40500" y1="13000" x2="40500" y2="13250"/>
                        <a14:foregroundMark x1="23500" y1="35250" x2="23500" y2="38750"/>
                        <a14:foregroundMark x1="63250" y1="54750" x2="64000" y2="57750"/>
                        <a14:foregroundMark x1="41250" y1="8000" x2="40750" y2="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9" r="1019"/>
          <a:stretch>
            <a:fillRect/>
          </a:stretch>
        </p:blipFill>
        <p:spPr bwMode="auto">
          <a:xfrm>
            <a:off x="3216429" y="27883"/>
            <a:ext cx="671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317" y="5246830"/>
            <a:ext cx="2724857" cy="1369207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400" b="87400" l="16600" r="86100">
                        <a14:foregroundMark x1="40200" y1="35100" x2="41700" y2="4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7427" y="1761149"/>
            <a:ext cx="3866639" cy="38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89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C" sz="2400" dirty="0" smtClean="0">
                <a:solidFill>
                  <a:schemeClr val="bg1"/>
                </a:solidFill>
              </a:rPr>
              <a:t>Es lo que está detrás o alrededor de la figura. Si es una imagen que muestra profundidad, el último plano. </a:t>
            </a:r>
          </a:p>
          <a:p>
            <a:r>
              <a:rPr lang="es-EC" sz="2400" dirty="0" smtClean="0">
                <a:solidFill>
                  <a:schemeClr val="bg1"/>
                </a:solidFill>
              </a:rPr>
              <a:t>Zona del campo de la percepción que recibe menor organización que la figura animada. </a:t>
            </a:r>
            <a:endParaRPr lang="es-EC" sz="2400" dirty="0">
              <a:solidFill>
                <a:schemeClr val="bg1"/>
              </a:solidFill>
            </a:endParaRPr>
          </a:p>
        </p:txBody>
      </p:sp>
      <p:sp>
        <p:nvSpPr>
          <p:cNvPr id="5" name="Título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s-EC" dirty="0" smtClean="0">
                <a:solidFill>
                  <a:schemeClr val="bg1"/>
                </a:solidFill>
              </a:rPr>
              <a:t>Interfaz y Movimiento</a:t>
            </a:r>
            <a:r>
              <a:rPr lang="es-EC" dirty="0">
                <a:solidFill>
                  <a:schemeClr val="bg1"/>
                </a:solidFill>
              </a:rPr>
              <a:t/>
            </a:r>
            <a:br>
              <a:rPr lang="es-EC" dirty="0">
                <a:solidFill>
                  <a:schemeClr val="bg1"/>
                </a:solidFill>
              </a:rPr>
            </a:br>
            <a:r>
              <a:rPr lang="es-EC" dirty="0">
                <a:solidFill>
                  <a:schemeClr val="bg1"/>
                </a:solidFill>
              </a:rPr>
              <a:t>b</a:t>
            </a:r>
            <a:r>
              <a:rPr lang="es-EC" dirty="0" smtClean="0">
                <a:solidFill>
                  <a:schemeClr val="bg1"/>
                </a:solidFill>
              </a:rPr>
              <a:t>) Fondo</a:t>
            </a:r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5062"/>
          <a:stretch/>
        </p:blipFill>
        <p:spPr>
          <a:xfrm>
            <a:off x="5213172" y="194872"/>
            <a:ext cx="6978828" cy="37250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119278" y="4709160"/>
            <a:ext cx="883920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9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1298" y="1388659"/>
            <a:ext cx="3932237" cy="3811588"/>
          </a:xfrm>
        </p:spPr>
        <p:txBody>
          <a:bodyPr>
            <a:normAutofit/>
          </a:bodyPr>
          <a:lstStyle/>
          <a:p>
            <a:r>
              <a:rPr lang="es-EC" sz="2000" dirty="0" smtClean="0">
                <a:solidFill>
                  <a:schemeClr val="bg1"/>
                </a:solidFill>
              </a:rPr>
              <a:t>Se considera como detección de </a:t>
            </a:r>
            <a:r>
              <a:rPr lang="es-EC" sz="2000" dirty="0">
                <a:solidFill>
                  <a:schemeClr val="bg1"/>
                </a:solidFill>
              </a:rPr>
              <a:t>c</a:t>
            </a:r>
            <a:r>
              <a:rPr lang="es-EC" sz="2000" dirty="0" smtClean="0">
                <a:solidFill>
                  <a:schemeClr val="bg1"/>
                </a:solidFill>
              </a:rPr>
              <a:t>olisiones al método utilizado por los videojuegos para detectar si dos objetos (</a:t>
            </a:r>
            <a:r>
              <a:rPr lang="es-EC" sz="2000" dirty="0" err="1" smtClean="0">
                <a:solidFill>
                  <a:schemeClr val="bg1"/>
                </a:solidFill>
              </a:rPr>
              <a:t>Sprites</a:t>
            </a:r>
            <a:r>
              <a:rPr lang="es-EC" sz="2000" dirty="0" smtClean="0">
                <a:solidFill>
                  <a:schemeClr val="bg1"/>
                </a:solidFill>
              </a:rPr>
              <a:t>) han colisionado. La detección puede ser por área o píxel a píxel: Por Área: los objetos ocupan un área, rectangular o circular, cuando dos de éstas áreas se superponen hay una colisión.</a:t>
            </a:r>
            <a:endParaRPr lang="es-EC" sz="2000" dirty="0">
              <a:solidFill>
                <a:schemeClr val="bg1"/>
              </a:solidFill>
            </a:endParaRPr>
          </a:p>
        </p:txBody>
      </p:sp>
      <p:sp>
        <p:nvSpPr>
          <p:cNvPr id="7" name="Título 20"/>
          <p:cNvSpPr>
            <a:spLocks noGrp="1"/>
          </p:cNvSpPr>
          <p:nvPr>
            <p:ph type="title"/>
          </p:nvPr>
        </p:nvSpPr>
        <p:spPr>
          <a:xfrm>
            <a:off x="327855" y="732448"/>
            <a:ext cx="4956101" cy="509954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s-EC" dirty="0" smtClean="0">
                <a:solidFill>
                  <a:schemeClr val="bg1"/>
                </a:solidFill>
              </a:rPr>
              <a:t>Interfaz y Movimiento</a:t>
            </a:r>
            <a:r>
              <a:rPr lang="es-EC" dirty="0">
                <a:solidFill>
                  <a:schemeClr val="bg1"/>
                </a:solidFill>
              </a:rPr>
              <a:t/>
            </a:r>
            <a:br>
              <a:rPr lang="es-EC" dirty="0">
                <a:solidFill>
                  <a:schemeClr val="bg1"/>
                </a:solidFill>
              </a:rPr>
            </a:br>
            <a:r>
              <a:rPr lang="es-EC" dirty="0">
                <a:solidFill>
                  <a:schemeClr val="bg1"/>
                </a:solidFill>
              </a:rPr>
              <a:t>c</a:t>
            </a:r>
            <a:r>
              <a:rPr lang="es-EC" dirty="0" smtClean="0">
                <a:solidFill>
                  <a:schemeClr val="bg1"/>
                </a:solidFill>
              </a:rPr>
              <a:t>) Detección de colisiones </a:t>
            </a:r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4098" name="Picture 2" descr="Resultado de imagen para gif colisión mario bros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87" y="732448"/>
            <a:ext cx="6250674" cy="498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gif colisión mario bros por pixel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20" y="4234666"/>
            <a:ext cx="3932237" cy="246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8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625" y="218364"/>
            <a:ext cx="4343400" cy="1265830"/>
          </a:xfrm>
        </p:spPr>
        <p:txBody>
          <a:bodyPr/>
          <a:lstStyle/>
          <a:p>
            <a:r>
              <a:rPr lang="es-EC" dirty="0" smtClean="0">
                <a:solidFill>
                  <a:schemeClr val="bg1"/>
                </a:solidFill>
              </a:rPr>
              <a:t>II. Prueba de sonidos</a:t>
            </a:r>
            <a:br>
              <a:rPr lang="es-EC" dirty="0" smtClean="0">
                <a:solidFill>
                  <a:schemeClr val="bg1"/>
                </a:solidFill>
              </a:rPr>
            </a:br>
            <a:r>
              <a:rPr lang="es-EC" dirty="0" smtClean="0">
                <a:solidFill>
                  <a:schemeClr val="bg1"/>
                </a:solidFill>
              </a:rPr>
              <a:t>   a) Sonido de eventos.</a:t>
            </a: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C" sz="3200" dirty="0" smtClean="0">
                <a:solidFill>
                  <a:schemeClr val="bg1"/>
                </a:solidFill>
              </a:rPr>
              <a:t>Es el sonido que se le agrego al momento en el que nuestro personaje colisiona contra alguna pared o enemigo en especifico.</a:t>
            </a:r>
            <a:endParaRPr lang="es-EC" sz="3200" dirty="0">
              <a:solidFill>
                <a:schemeClr val="bg1"/>
              </a:solidFill>
            </a:endParaRPr>
          </a:p>
        </p:txBody>
      </p:sp>
      <p:pic>
        <p:nvPicPr>
          <p:cNvPr id="5122" name="Picture 2" descr="mario gif by Art-Josh"/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926" y="987425"/>
            <a:ext cx="4016723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dow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95.664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8049" y="98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51515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C" dirty="0" smtClean="0">
                <a:solidFill>
                  <a:schemeClr val="bg1"/>
                </a:solidFill>
              </a:rPr>
              <a:t>II. Prueba de sonidos</a:t>
            </a:r>
            <a:br>
              <a:rPr lang="es-EC" dirty="0" smtClean="0">
                <a:solidFill>
                  <a:schemeClr val="bg1"/>
                </a:solidFill>
              </a:rPr>
            </a:br>
            <a:r>
              <a:rPr lang="es-EC" dirty="0" smtClean="0">
                <a:solidFill>
                  <a:schemeClr val="bg1"/>
                </a:solidFill>
              </a:rPr>
              <a:t>   b) Sonido de fondo.</a:t>
            </a:r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651" y="2439537"/>
            <a:ext cx="3932237" cy="1777621"/>
          </a:xfrm>
        </p:spPr>
        <p:txBody>
          <a:bodyPr>
            <a:noAutofit/>
          </a:bodyPr>
          <a:lstStyle/>
          <a:p>
            <a:r>
              <a:rPr lang="es-EC" sz="2400" dirty="0" smtClean="0">
                <a:solidFill>
                  <a:schemeClr val="bg1"/>
                </a:solidFill>
              </a:rPr>
              <a:t>Sonido que esta en constante reproducción dentro del desarrollo del juego, este fue implementado en formato WAV ya que es mucho mas compatible con el programa PYTHON.  </a:t>
            </a:r>
            <a:endParaRPr lang="es-EC" sz="2400" dirty="0">
              <a:solidFill>
                <a:schemeClr val="bg1"/>
              </a:solidFill>
            </a:endParaRPr>
          </a:p>
        </p:txBody>
      </p:sp>
      <p:pic>
        <p:nvPicPr>
          <p:cNvPr id="6" name="Overworld Theme - Super Mario Worl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1919.83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7771" y="5342530"/>
            <a:ext cx="609600" cy="609600"/>
          </a:xfrm>
          <a:prstGeom prst="rect">
            <a:avLst/>
          </a:prstGeom>
        </p:spPr>
      </p:pic>
      <p:pic>
        <p:nvPicPr>
          <p:cNvPr id="6148" name="Picture 4" descr="Resultado de imagen para gif de mario bros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622376"/>
            <a:ext cx="7374783" cy="341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1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>
                <a:solidFill>
                  <a:schemeClr val="bg1"/>
                </a:solidFill>
              </a:rPr>
              <a:t>III. Tiempo</a:t>
            </a:r>
            <a:br>
              <a:rPr lang="es-EC" dirty="0" smtClean="0">
                <a:solidFill>
                  <a:schemeClr val="bg1"/>
                </a:solidFill>
              </a:rPr>
            </a:b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C" sz="2400" dirty="0" smtClean="0">
                <a:solidFill>
                  <a:schemeClr val="bg1"/>
                </a:solidFill>
              </a:rPr>
              <a:t>El tiempo fue desarrollado con el afán de que mediante el uso del mismo se llegue a la culminación del juego y resulte un ganador o un perdedor. </a:t>
            </a:r>
            <a:endParaRPr lang="es-EC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Resultado de imagen para gif de reloj digital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25" y="1009934"/>
            <a:ext cx="5434557" cy="407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03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421</Words>
  <Application>Microsoft Office PowerPoint</Application>
  <PresentationFormat>Panorámica</PresentationFormat>
  <Paragraphs>165</Paragraphs>
  <Slides>11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Times New Roman</vt:lpstr>
      <vt:lpstr>Tema de Office</vt:lpstr>
      <vt:lpstr>    en Python </vt:lpstr>
      <vt:lpstr>CRONOGRAMA DE ACTIVIDADES</vt:lpstr>
      <vt:lpstr>Organización</vt:lpstr>
      <vt:lpstr>Interfaz y Movimiento a) Animación de objetos </vt:lpstr>
      <vt:lpstr>Interfaz y Movimiento b) Fondo</vt:lpstr>
      <vt:lpstr>Interfaz y Movimiento c) Detección de colisiones </vt:lpstr>
      <vt:lpstr>II. Prueba de sonidos    a) Sonido de eventos.</vt:lpstr>
      <vt:lpstr>II. Prueba de sonidos    b) Sonido de fondo.</vt:lpstr>
      <vt:lpstr>III. Tiempo </vt:lpstr>
      <vt:lpstr>IV. Puntaje </vt:lpstr>
      <vt:lpstr>GRACIAS POR SU ATENCION 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JUEGO ARCADE</dc:title>
  <dc:creator>Diana Estefanía</dc:creator>
  <cp:lastModifiedBy>Usuario01</cp:lastModifiedBy>
  <cp:revision>44</cp:revision>
  <dcterms:created xsi:type="dcterms:W3CDTF">2017-01-11T02:01:55Z</dcterms:created>
  <dcterms:modified xsi:type="dcterms:W3CDTF">2017-02-01T16:39:56Z</dcterms:modified>
</cp:coreProperties>
</file>